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Override1.xml" ContentType="application/vnd.openxmlformats-officedocument.themeOverr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266" r:id="rId5"/>
    <p:sldId id="309" r:id="rId6"/>
    <p:sldId id="313" r:id="rId7"/>
    <p:sldId id="316" r:id="rId8"/>
    <p:sldId id="319" r:id="rId9"/>
    <p:sldId id="320" r:id="rId10"/>
    <p:sldId id="322" r:id="rId11"/>
    <p:sldId id="323" r:id="rId12"/>
    <p:sldId id="324" r:id="rId13"/>
    <p:sldId id="326" r:id="rId14"/>
    <p:sldId id="327" r:id="rId15"/>
    <p:sldId id="328" r:id="rId16"/>
    <p:sldId id="329" r:id="rId17"/>
    <p:sldId id="330" r:id="rId18"/>
    <p:sldId id="331" r:id="rId19"/>
    <p:sldId id="332" r:id="rId20"/>
    <p:sldId id="310" r:id="rId21"/>
    <p:sldId id="312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19" autoAdjust="0"/>
  </p:normalViewPr>
  <p:slideViewPr>
    <p:cSldViewPr snapToGrid="0">
      <p:cViewPr varScale="1">
        <p:scale>
          <a:sx n="78" d="100"/>
          <a:sy n="78" d="100"/>
        </p:scale>
        <p:origin x="77" y="4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631801F-7DD4-4072-86C3-BA975FC24A19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ACF0E0C3-F29B-4CAE-90B4-987172A4C858}">
      <dgm:prSet custT="1"/>
      <dgm:spPr/>
      <dgm:t>
        <a:bodyPr/>
        <a:lstStyle/>
        <a:p>
          <a:r>
            <a:rPr lang="en-US" sz="2000" b="1" i="0" kern="1200" dirty="0" err="1">
              <a:solidFill>
                <a:srgbClr val="FFFFFF"/>
              </a:solidFill>
              <a:latin typeface="Speak Pro" panose="020F0502020204030204"/>
              <a:ea typeface="+mn-ea"/>
              <a:cs typeface="+mn-cs"/>
            </a:rPr>
            <a:t>Laleh</a:t>
          </a:r>
          <a:r>
            <a:rPr lang="en-US" sz="2000" b="1" i="0" kern="1200" dirty="0">
              <a:solidFill>
                <a:srgbClr val="FFFFFF"/>
              </a:solidFill>
              <a:latin typeface="Speak Pro" panose="020F0502020204030204"/>
              <a:ea typeface="+mn-ea"/>
              <a:cs typeface="+mn-cs"/>
            </a:rPr>
            <a:t>—</a:t>
          </a:r>
          <a:r>
            <a:rPr lang="en-US" sz="1500" b="1" i="0" kern="1200" dirty="0"/>
            <a:t>New York Times API data mining, cleaning using Pandas, create CSV </a:t>
          </a:r>
          <a:br>
            <a:rPr lang="en-US" sz="1500" b="1" i="0" kern="1200" dirty="0"/>
          </a:br>
          <a:r>
            <a:rPr lang="en-US" sz="1500" b="1" i="0" kern="1200" dirty="0"/>
            <a:t>file, help with summary and PPT </a:t>
          </a:r>
        </a:p>
      </dgm:t>
    </dgm:pt>
    <dgm:pt modelId="{2DCCA6A9-5ABD-47B0-BC11-1E3BE62A894F}" type="parTrans" cxnId="{DDADD288-D967-4555-9DC9-E37E03A207DF}">
      <dgm:prSet/>
      <dgm:spPr/>
      <dgm:t>
        <a:bodyPr/>
        <a:lstStyle/>
        <a:p>
          <a:endParaRPr lang="en-US"/>
        </a:p>
      </dgm:t>
    </dgm:pt>
    <dgm:pt modelId="{AD0A255D-9B72-4092-A10E-AD00638A6610}" type="sibTrans" cxnId="{DDADD288-D967-4555-9DC9-E37E03A207DF}">
      <dgm:prSet/>
      <dgm:spPr/>
      <dgm:t>
        <a:bodyPr/>
        <a:lstStyle/>
        <a:p>
          <a:endParaRPr lang="en-US"/>
        </a:p>
      </dgm:t>
    </dgm:pt>
    <dgm:pt modelId="{3D6A0CCA-BB6E-49EF-98A3-7A42EB390416}">
      <dgm:prSet custT="1"/>
      <dgm:spPr/>
      <dgm:t>
        <a:bodyPr/>
        <a:lstStyle/>
        <a:p>
          <a:r>
            <a:rPr lang="en-US" sz="2000" b="1" i="0" kern="1200" dirty="0">
              <a:solidFill>
                <a:srgbClr val="FFFFFF"/>
              </a:solidFill>
              <a:latin typeface="Speak Pro" panose="020F0502020204030204"/>
              <a:ea typeface="+mn-ea"/>
              <a:cs typeface="+mn-cs"/>
            </a:rPr>
            <a:t>Angele—</a:t>
          </a:r>
          <a:r>
            <a:rPr lang="en-US" sz="1500" b="1" i="0" kern="1200" dirty="0"/>
            <a:t>Rainforest API data mining, cleaning using Pandas, merge with prior </a:t>
          </a:r>
          <a:br>
            <a:rPr lang="en-US" sz="1500" b="1" kern="1200" dirty="0"/>
          </a:br>
          <a:r>
            <a:rPr lang="en-US" sz="1500" b="1" i="0" kern="1200" dirty="0"/>
            <a:t>CSV file and clean, write-up summarizing major findings, assist with PPT</a:t>
          </a:r>
          <a:endParaRPr lang="en-US" sz="1500" b="1" kern="1200" dirty="0"/>
        </a:p>
      </dgm:t>
    </dgm:pt>
    <dgm:pt modelId="{4D1E2719-3C13-45CF-AA37-B7FCF291CF60}" type="parTrans" cxnId="{21867087-BB29-4DB8-8DED-D063066B2889}">
      <dgm:prSet/>
      <dgm:spPr/>
      <dgm:t>
        <a:bodyPr/>
        <a:lstStyle/>
        <a:p>
          <a:endParaRPr lang="en-US"/>
        </a:p>
      </dgm:t>
    </dgm:pt>
    <dgm:pt modelId="{6A5E9E3E-13A8-4134-B930-66DDFDCD678E}" type="sibTrans" cxnId="{21867087-BB29-4DB8-8DED-D063066B2889}">
      <dgm:prSet/>
      <dgm:spPr/>
      <dgm:t>
        <a:bodyPr/>
        <a:lstStyle/>
        <a:p>
          <a:endParaRPr lang="en-US"/>
        </a:p>
      </dgm:t>
    </dgm:pt>
    <dgm:pt modelId="{08A2EF38-BA78-4167-9ED2-EB9F7191585F}">
      <dgm:prSet custT="1"/>
      <dgm:spPr/>
      <dgm:t>
        <a:bodyPr/>
        <a:lstStyle/>
        <a:p>
          <a:r>
            <a:rPr lang="en-US" sz="2000" b="1" i="0" kern="1200" dirty="0">
              <a:solidFill>
                <a:srgbClr val="FFFFFF"/>
              </a:solidFill>
              <a:latin typeface="Speak Pro" panose="020F0502020204030204"/>
              <a:ea typeface="+mn-ea"/>
              <a:cs typeface="+mn-cs"/>
            </a:rPr>
            <a:t>Norma</a:t>
          </a:r>
          <a:r>
            <a:rPr lang="en-US" sz="1500" b="1" i="0" kern="1200" dirty="0"/>
            <a:t>—For some of the research questions: conduct exploratory data </a:t>
          </a:r>
          <a:br>
            <a:rPr lang="en-US" sz="1500" b="1" kern="1200" dirty="0"/>
          </a:br>
          <a:r>
            <a:rPr lang="en-US" sz="1500" b="1" i="0" kern="1200" dirty="0"/>
            <a:t>analyses with Pandas, data visualizations (Pandas and/or matplotlib), </a:t>
          </a:r>
          <a:br>
            <a:rPr lang="en-US" sz="1500" b="1" kern="1200" dirty="0"/>
          </a:br>
          <a:r>
            <a:rPr lang="en-US" sz="1500" b="1" i="0" kern="1200" dirty="0"/>
            <a:t>assemble PowerPoint and add visuals</a:t>
          </a:r>
          <a:endParaRPr lang="en-US" sz="1500" b="1" kern="1200" dirty="0"/>
        </a:p>
      </dgm:t>
    </dgm:pt>
    <dgm:pt modelId="{6B933A0E-A703-4CDC-9BB6-1A205B3791B3}" type="parTrans" cxnId="{E44E9918-0433-4126-9E7C-75AA537357F5}">
      <dgm:prSet/>
      <dgm:spPr/>
      <dgm:t>
        <a:bodyPr/>
        <a:lstStyle/>
        <a:p>
          <a:endParaRPr lang="en-US"/>
        </a:p>
      </dgm:t>
    </dgm:pt>
    <dgm:pt modelId="{489A38B8-C0CB-4C80-8FC6-0E5B2AB0804B}" type="sibTrans" cxnId="{E44E9918-0433-4126-9E7C-75AA537357F5}">
      <dgm:prSet/>
      <dgm:spPr/>
      <dgm:t>
        <a:bodyPr/>
        <a:lstStyle/>
        <a:p>
          <a:endParaRPr lang="en-US"/>
        </a:p>
      </dgm:t>
    </dgm:pt>
    <dgm:pt modelId="{86FECDDE-AD4F-4273-834D-F499F300AB8B}">
      <dgm:prSet custT="1"/>
      <dgm:spPr/>
      <dgm:t>
        <a:bodyPr/>
        <a:lstStyle/>
        <a:p>
          <a:r>
            <a:rPr lang="en-US" sz="2000" b="1" i="0" kern="1200" dirty="0">
              <a:solidFill>
                <a:srgbClr val="FFFFFF"/>
              </a:solidFill>
              <a:latin typeface="Speak Pro" panose="020F0502020204030204"/>
              <a:ea typeface="+mn-ea"/>
              <a:cs typeface="+mn-cs"/>
            </a:rPr>
            <a:t>Kristen—</a:t>
          </a:r>
          <a:r>
            <a:rPr lang="en-US" sz="1500" b="1" i="0" kern="1200" dirty="0"/>
            <a:t> For some of the research questions: conduct exploratory data </a:t>
          </a:r>
          <a:br>
            <a:rPr lang="en-US" sz="1500" b="1" kern="1200" dirty="0"/>
          </a:br>
          <a:r>
            <a:rPr lang="en-US" sz="1500" b="1" i="0" kern="1200" dirty="0"/>
            <a:t>analyses with Pandas, data visualizations (Pandas and/or matplotlib), assist </a:t>
          </a:r>
          <a:br>
            <a:rPr lang="en-US" sz="1500" b="1" kern="1200" dirty="0"/>
          </a:br>
          <a:r>
            <a:rPr lang="en-US" sz="1500" b="1" i="0" kern="1200" dirty="0"/>
            <a:t>with PowerPoint and add visuals, assist with summary</a:t>
          </a:r>
          <a:endParaRPr lang="en-US" sz="1500" b="1" kern="1200" dirty="0"/>
        </a:p>
      </dgm:t>
    </dgm:pt>
    <dgm:pt modelId="{F845CA23-9FA3-4E33-B61A-00E3F6C96025}" type="parTrans" cxnId="{3EB754D7-B74D-4DE0-B46C-3A5B44AAF48C}">
      <dgm:prSet/>
      <dgm:spPr/>
      <dgm:t>
        <a:bodyPr/>
        <a:lstStyle/>
        <a:p>
          <a:endParaRPr lang="en-US"/>
        </a:p>
      </dgm:t>
    </dgm:pt>
    <dgm:pt modelId="{82E34259-EA18-4ABC-87A7-DE9D692553DE}" type="sibTrans" cxnId="{3EB754D7-B74D-4DE0-B46C-3A5B44AAF48C}">
      <dgm:prSet/>
      <dgm:spPr/>
      <dgm:t>
        <a:bodyPr/>
        <a:lstStyle/>
        <a:p>
          <a:endParaRPr lang="en-US"/>
        </a:p>
      </dgm:t>
    </dgm:pt>
    <dgm:pt modelId="{5FD5C5C6-5FC9-4ACA-878A-393AA6B000FE}">
      <dgm:prSet custT="1"/>
      <dgm:spPr/>
      <dgm:t>
        <a:bodyPr/>
        <a:lstStyle/>
        <a:p>
          <a:r>
            <a:rPr lang="en-US" sz="2000" b="1" i="0" kern="1200" dirty="0" err="1">
              <a:solidFill>
                <a:srgbClr val="FFFFFF"/>
              </a:solidFill>
              <a:latin typeface="Speak Pro" panose="020F0502020204030204"/>
              <a:ea typeface="+mn-ea"/>
              <a:cs typeface="+mn-cs"/>
            </a:rPr>
            <a:t>Swapnali</a:t>
          </a:r>
          <a:r>
            <a:rPr lang="en-US" sz="2000" b="1" i="0" kern="1200" dirty="0">
              <a:solidFill>
                <a:srgbClr val="FFFFFF"/>
              </a:solidFill>
              <a:latin typeface="Speak Pro" panose="020F0502020204030204"/>
              <a:ea typeface="+mn-ea"/>
              <a:cs typeface="+mn-cs"/>
            </a:rPr>
            <a:t>—</a:t>
          </a:r>
          <a:r>
            <a:rPr lang="en-US" sz="1700" b="1" i="0" kern="1200" dirty="0"/>
            <a:t> For some research questions: conduct exploratory data analyses </a:t>
          </a:r>
          <a:br>
            <a:rPr lang="en-US" sz="1700" b="1" kern="1200" dirty="0"/>
          </a:br>
          <a:r>
            <a:rPr lang="en-US" sz="1700" b="1" i="0" kern="1200" dirty="0"/>
            <a:t>with Pandas, data visualizations (Pandas and/or matplotlib), assist with </a:t>
          </a:r>
          <a:br>
            <a:rPr lang="en-US" sz="1700" b="1" kern="1200" dirty="0"/>
          </a:br>
          <a:r>
            <a:rPr lang="en-US" sz="1700" b="1" i="0" kern="1200" dirty="0"/>
            <a:t>reviewing PPT and summary</a:t>
          </a:r>
          <a:endParaRPr lang="en-US" sz="1700" b="1" kern="1200" dirty="0"/>
        </a:p>
      </dgm:t>
    </dgm:pt>
    <dgm:pt modelId="{2DB19371-D590-4D52-AEA3-9B84F3CC0A71}" type="parTrans" cxnId="{A92467AA-0BE0-46AC-B113-B5117E0CA75F}">
      <dgm:prSet/>
      <dgm:spPr/>
      <dgm:t>
        <a:bodyPr/>
        <a:lstStyle/>
        <a:p>
          <a:endParaRPr lang="en-US"/>
        </a:p>
      </dgm:t>
    </dgm:pt>
    <dgm:pt modelId="{E465A2BD-E760-49B7-B627-FD3A9557991E}" type="sibTrans" cxnId="{A92467AA-0BE0-46AC-B113-B5117E0CA75F}">
      <dgm:prSet/>
      <dgm:spPr/>
      <dgm:t>
        <a:bodyPr/>
        <a:lstStyle/>
        <a:p>
          <a:endParaRPr lang="en-US"/>
        </a:p>
      </dgm:t>
    </dgm:pt>
    <dgm:pt modelId="{DE6A8469-CE67-4B8E-BB0D-9F3D27FE8328}" type="pres">
      <dgm:prSet presAssocID="{8631801F-7DD4-4072-86C3-BA975FC24A19}" presName="diagram" presStyleCnt="0">
        <dgm:presLayoutVars>
          <dgm:dir/>
          <dgm:resizeHandles val="exact"/>
        </dgm:presLayoutVars>
      </dgm:prSet>
      <dgm:spPr/>
    </dgm:pt>
    <dgm:pt modelId="{1E13CA49-AE47-4AEC-8270-61D410B59089}" type="pres">
      <dgm:prSet presAssocID="{ACF0E0C3-F29B-4CAE-90B4-987172A4C858}" presName="node" presStyleLbl="node1" presStyleIdx="0" presStyleCnt="5" custLinFactNeighborX="273" custLinFactNeighborY="-2538">
        <dgm:presLayoutVars>
          <dgm:bulletEnabled val="1"/>
        </dgm:presLayoutVars>
      </dgm:prSet>
      <dgm:spPr/>
    </dgm:pt>
    <dgm:pt modelId="{4BB565C5-F4AD-4052-8FAC-1AD07E1314B8}" type="pres">
      <dgm:prSet presAssocID="{AD0A255D-9B72-4092-A10E-AD00638A6610}" presName="sibTrans" presStyleCnt="0"/>
      <dgm:spPr/>
    </dgm:pt>
    <dgm:pt modelId="{5289E0F6-7374-4938-89B7-E1B6B3DBE300}" type="pres">
      <dgm:prSet presAssocID="{3D6A0CCA-BB6E-49EF-98A3-7A42EB390416}" presName="node" presStyleLbl="node1" presStyleIdx="1" presStyleCnt="5">
        <dgm:presLayoutVars>
          <dgm:bulletEnabled val="1"/>
        </dgm:presLayoutVars>
      </dgm:prSet>
      <dgm:spPr/>
    </dgm:pt>
    <dgm:pt modelId="{09D37176-A25C-4E2B-B68B-204B0BAA984B}" type="pres">
      <dgm:prSet presAssocID="{6A5E9E3E-13A8-4134-B930-66DDFDCD678E}" presName="sibTrans" presStyleCnt="0"/>
      <dgm:spPr/>
    </dgm:pt>
    <dgm:pt modelId="{D43758CA-205E-4357-A162-648A2367EF24}" type="pres">
      <dgm:prSet presAssocID="{08A2EF38-BA78-4167-9ED2-EB9F7191585F}" presName="node" presStyleLbl="node1" presStyleIdx="2" presStyleCnt="5">
        <dgm:presLayoutVars>
          <dgm:bulletEnabled val="1"/>
        </dgm:presLayoutVars>
      </dgm:prSet>
      <dgm:spPr/>
    </dgm:pt>
    <dgm:pt modelId="{A81F8119-27C3-461C-A33C-6A450E376A32}" type="pres">
      <dgm:prSet presAssocID="{489A38B8-C0CB-4C80-8FC6-0E5B2AB0804B}" presName="sibTrans" presStyleCnt="0"/>
      <dgm:spPr/>
    </dgm:pt>
    <dgm:pt modelId="{09AD2D01-3493-4764-A63B-FCB5972B4814}" type="pres">
      <dgm:prSet presAssocID="{86FECDDE-AD4F-4273-834D-F499F300AB8B}" presName="node" presStyleLbl="node1" presStyleIdx="3" presStyleCnt="5">
        <dgm:presLayoutVars>
          <dgm:bulletEnabled val="1"/>
        </dgm:presLayoutVars>
      </dgm:prSet>
      <dgm:spPr/>
    </dgm:pt>
    <dgm:pt modelId="{A024F13D-3786-42D8-B628-6058B27CA5FA}" type="pres">
      <dgm:prSet presAssocID="{82E34259-EA18-4ABC-87A7-DE9D692553DE}" presName="sibTrans" presStyleCnt="0"/>
      <dgm:spPr/>
    </dgm:pt>
    <dgm:pt modelId="{F5A966E8-5AD1-47BF-856F-7F27BDE72F31}" type="pres">
      <dgm:prSet presAssocID="{5FD5C5C6-5FC9-4ACA-878A-393AA6B000FE}" presName="node" presStyleLbl="node1" presStyleIdx="4" presStyleCnt="5">
        <dgm:presLayoutVars>
          <dgm:bulletEnabled val="1"/>
        </dgm:presLayoutVars>
      </dgm:prSet>
      <dgm:spPr/>
    </dgm:pt>
  </dgm:ptLst>
  <dgm:cxnLst>
    <dgm:cxn modelId="{E44E9918-0433-4126-9E7C-75AA537357F5}" srcId="{8631801F-7DD4-4072-86C3-BA975FC24A19}" destId="{08A2EF38-BA78-4167-9ED2-EB9F7191585F}" srcOrd="2" destOrd="0" parTransId="{6B933A0E-A703-4CDC-9BB6-1A205B3791B3}" sibTransId="{489A38B8-C0CB-4C80-8FC6-0E5B2AB0804B}"/>
    <dgm:cxn modelId="{BC26F47D-5AE9-4BA1-B32B-7FEBC1406CB0}" type="presOf" srcId="{86FECDDE-AD4F-4273-834D-F499F300AB8B}" destId="{09AD2D01-3493-4764-A63B-FCB5972B4814}" srcOrd="0" destOrd="0" presId="urn:microsoft.com/office/officeart/2005/8/layout/default"/>
    <dgm:cxn modelId="{3B8EC381-044B-440D-9164-D9F1634BD4DB}" type="presOf" srcId="{5FD5C5C6-5FC9-4ACA-878A-393AA6B000FE}" destId="{F5A966E8-5AD1-47BF-856F-7F27BDE72F31}" srcOrd="0" destOrd="0" presId="urn:microsoft.com/office/officeart/2005/8/layout/default"/>
    <dgm:cxn modelId="{21867087-BB29-4DB8-8DED-D063066B2889}" srcId="{8631801F-7DD4-4072-86C3-BA975FC24A19}" destId="{3D6A0CCA-BB6E-49EF-98A3-7A42EB390416}" srcOrd="1" destOrd="0" parTransId="{4D1E2719-3C13-45CF-AA37-B7FCF291CF60}" sibTransId="{6A5E9E3E-13A8-4134-B930-66DDFDCD678E}"/>
    <dgm:cxn modelId="{DDADD288-D967-4555-9DC9-E37E03A207DF}" srcId="{8631801F-7DD4-4072-86C3-BA975FC24A19}" destId="{ACF0E0C3-F29B-4CAE-90B4-987172A4C858}" srcOrd="0" destOrd="0" parTransId="{2DCCA6A9-5ABD-47B0-BC11-1E3BE62A894F}" sibTransId="{AD0A255D-9B72-4092-A10E-AD00638A6610}"/>
    <dgm:cxn modelId="{A92467AA-0BE0-46AC-B113-B5117E0CA75F}" srcId="{8631801F-7DD4-4072-86C3-BA975FC24A19}" destId="{5FD5C5C6-5FC9-4ACA-878A-393AA6B000FE}" srcOrd="4" destOrd="0" parTransId="{2DB19371-D590-4D52-AEA3-9B84F3CC0A71}" sibTransId="{E465A2BD-E760-49B7-B627-FD3A9557991E}"/>
    <dgm:cxn modelId="{37EDA6B7-541F-4858-9B8E-C64B0750DB59}" type="presOf" srcId="{8631801F-7DD4-4072-86C3-BA975FC24A19}" destId="{DE6A8469-CE67-4B8E-BB0D-9F3D27FE8328}" srcOrd="0" destOrd="0" presId="urn:microsoft.com/office/officeart/2005/8/layout/default"/>
    <dgm:cxn modelId="{436602CB-4108-4355-8AC6-03E645E5422B}" type="presOf" srcId="{08A2EF38-BA78-4167-9ED2-EB9F7191585F}" destId="{D43758CA-205E-4357-A162-648A2367EF24}" srcOrd="0" destOrd="0" presId="urn:microsoft.com/office/officeart/2005/8/layout/default"/>
    <dgm:cxn modelId="{11666DCC-8ABF-4CAE-8689-3D4E5FCC6B88}" type="presOf" srcId="{3D6A0CCA-BB6E-49EF-98A3-7A42EB390416}" destId="{5289E0F6-7374-4938-89B7-E1B6B3DBE300}" srcOrd="0" destOrd="0" presId="urn:microsoft.com/office/officeart/2005/8/layout/default"/>
    <dgm:cxn modelId="{6F74BBD3-D68D-490B-960D-682DDC180E2D}" type="presOf" srcId="{ACF0E0C3-F29B-4CAE-90B4-987172A4C858}" destId="{1E13CA49-AE47-4AEC-8270-61D410B59089}" srcOrd="0" destOrd="0" presId="urn:microsoft.com/office/officeart/2005/8/layout/default"/>
    <dgm:cxn modelId="{3EB754D7-B74D-4DE0-B46C-3A5B44AAF48C}" srcId="{8631801F-7DD4-4072-86C3-BA975FC24A19}" destId="{86FECDDE-AD4F-4273-834D-F499F300AB8B}" srcOrd="3" destOrd="0" parTransId="{F845CA23-9FA3-4E33-B61A-00E3F6C96025}" sibTransId="{82E34259-EA18-4ABC-87A7-DE9D692553DE}"/>
    <dgm:cxn modelId="{351E5F60-14B0-4B64-9748-15F02C22FDC7}" type="presParOf" srcId="{DE6A8469-CE67-4B8E-BB0D-9F3D27FE8328}" destId="{1E13CA49-AE47-4AEC-8270-61D410B59089}" srcOrd="0" destOrd="0" presId="urn:microsoft.com/office/officeart/2005/8/layout/default"/>
    <dgm:cxn modelId="{E6073DC5-6C59-4F7D-813E-538FCF1CE995}" type="presParOf" srcId="{DE6A8469-CE67-4B8E-BB0D-9F3D27FE8328}" destId="{4BB565C5-F4AD-4052-8FAC-1AD07E1314B8}" srcOrd="1" destOrd="0" presId="urn:microsoft.com/office/officeart/2005/8/layout/default"/>
    <dgm:cxn modelId="{F3178AF8-FDE9-41EF-947F-7DA3D0E63167}" type="presParOf" srcId="{DE6A8469-CE67-4B8E-BB0D-9F3D27FE8328}" destId="{5289E0F6-7374-4938-89B7-E1B6B3DBE300}" srcOrd="2" destOrd="0" presId="urn:microsoft.com/office/officeart/2005/8/layout/default"/>
    <dgm:cxn modelId="{A0CB1507-34A2-46CA-8973-E9FA88404F6B}" type="presParOf" srcId="{DE6A8469-CE67-4B8E-BB0D-9F3D27FE8328}" destId="{09D37176-A25C-4E2B-B68B-204B0BAA984B}" srcOrd="3" destOrd="0" presId="urn:microsoft.com/office/officeart/2005/8/layout/default"/>
    <dgm:cxn modelId="{4680B7EB-2FE2-4B26-A332-6DC0383C08A7}" type="presParOf" srcId="{DE6A8469-CE67-4B8E-BB0D-9F3D27FE8328}" destId="{D43758CA-205E-4357-A162-648A2367EF24}" srcOrd="4" destOrd="0" presId="urn:microsoft.com/office/officeart/2005/8/layout/default"/>
    <dgm:cxn modelId="{3A57BA47-01ED-4E9B-8950-6934313F10DF}" type="presParOf" srcId="{DE6A8469-CE67-4B8E-BB0D-9F3D27FE8328}" destId="{A81F8119-27C3-461C-A33C-6A450E376A32}" srcOrd="5" destOrd="0" presId="urn:microsoft.com/office/officeart/2005/8/layout/default"/>
    <dgm:cxn modelId="{24061C89-5BF2-4D27-9C45-1113F3A905F2}" type="presParOf" srcId="{DE6A8469-CE67-4B8E-BB0D-9F3D27FE8328}" destId="{09AD2D01-3493-4764-A63B-FCB5972B4814}" srcOrd="6" destOrd="0" presId="urn:microsoft.com/office/officeart/2005/8/layout/default"/>
    <dgm:cxn modelId="{117A25CF-87DB-4FD2-A04E-1AA6737840C6}" type="presParOf" srcId="{DE6A8469-CE67-4B8E-BB0D-9F3D27FE8328}" destId="{A024F13D-3786-42D8-B628-6058B27CA5FA}" srcOrd="7" destOrd="0" presId="urn:microsoft.com/office/officeart/2005/8/layout/default"/>
    <dgm:cxn modelId="{459D2837-95A3-4D73-892F-EDA8C4F38D33}" type="presParOf" srcId="{DE6A8469-CE67-4B8E-BB0D-9F3D27FE8328}" destId="{F5A966E8-5AD1-47BF-856F-7F27BDE72F31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13CA49-AE47-4AEC-8270-61D410B59089}">
      <dsp:nvSpPr>
        <dsp:cNvPr id="0" name=""/>
        <dsp:cNvSpPr/>
      </dsp:nvSpPr>
      <dsp:spPr>
        <a:xfrm>
          <a:off x="385127" y="0"/>
          <a:ext cx="2907506" cy="174450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i="0" kern="1200" dirty="0" err="1">
              <a:solidFill>
                <a:srgbClr val="FFFFFF"/>
              </a:solidFill>
              <a:latin typeface="Speak Pro" panose="020F0502020204030204"/>
              <a:ea typeface="+mn-ea"/>
              <a:cs typeface="+mn-cs"/>
            </a:rPr>
            <a:t>Laleh</a:t>
          </a:r>
          <a:r>
            <a:rPr lang="en-US" sz="2000" b="1" i="0" kern="1200" dirty="0">
              <a:solidFill>
                <a:srgbClr val="FFFFFF"/>
              </a:solidFill>
              <a:latin typeface="Speak Pro" panose="020F0502020204030204"/>
              <a:ea typeface="+mn-ea"/>
              <a:cs typeface="+mn-cs"/>
            </a:rPr>
            <a:t>—</a:t>
          </a:r>
          <a:r>
            <a:rPr lang="en-US" sz="1500" b="1" i="0" kern="1200" dirty="0"/>
            <a:t>New York Times API data mining, cleaning using Pandas, create CSV </a:t>
          </a:r>
          <a:br>
            <a:rPr lang="en-US" sz="1500" b="1" i="0" kern="1200" dirty="0"/>
          </a:br>
          <a:r>
            <a:rPr lang="en-US" sz="1500" b="1" i="0" kern="1200" dirty="0"/>
            <a:t>file, help with summary and PPT </a:t>
          </a:r>
        </a:p>
      </dsp:txBody>
      <dsp:txXfrm>
        <a:off x="385127" y="0"/>
        <a:ext cx="2907506" cy="1744503"/>
      </dsp:txXfrm>
    </dsp:sp>
    <dsp:sp modelId="{5289E0F6-7374-4938-89B7-E1B6B3DBE300}">
      <dsp:nvSpPr>
        <dsp:cNvPr id="0" name=""/>
        <dsp:cNvSpPr/>
      </dsp:nvSpPr>
      <dsp:spPr>
        <a:xfrm>
          <a:off x="3575446" y="3160"/>
          <a:ext cx="2907506" cy="174450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i="0" kern="1200" dirty="0">
              <a:solidFill>
                <a:srgbClr val="FFFFFF"/>
              </a:solidFill>
              <a:latin typeface="Speak Pro" panose="020F0502020204030204"/>
              <a:ea typeface="+mn-ea"/>
              <a:cs typeface="+mn-cs"/>
            </a:rPr>
            <a:t>Angele—</a:t>
          </a:r>
          <a:r>
            <a:rPr lang="en-US" sz="1500" b="1" i="0" kern="1200" dirty="0"/>
            <a:t>Rainforest API data mining, cleaning using Pandas, merge with prior </a:t>
          </a:r>
          <a:br>
            <a:rPr lang="en-US" sz="1500" b="1" kern="1200" dirty="0"/>
          </a:br>
          <a:r>
            <a:rPr lang="en-US" sz="1500" b="1" i="0" kern="1200" dirty="0"/>
            <a:t>CSV file and clean, write-up summarizing major findings, assist with PPT</a:t>
          </a:r>
          <a:endParaRPr lang="en-US" sz="1500" b="1" kern="1200" dirty="0"/>
        </a:p>
      </dsp:txBody>
      <dsp:txXfrm>
        <a:off x="3575446" y="3160"/>
        <a:ext cx="2907506" cy="1744503"/>
      </dsp:txXfrm>
    </dsp:sp>
    <dsp:sp modelId="{D43758CA-205E-4357-A162-648A2367EF24}">
      <dsp:nvSpPr>
        <dsp:cNvPr id="0" name=""/>
        <dsp:cNvSpPr/>
      </dsp:nvSpPr>
      <dsp:spPr>
        <a:xfrm>
          <a:off x="6773703" y="3160"/>
          <a:ext cx="2907506" cy="174450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i="0" kern="1200" dirty="0">
              <a:solidFill>
                <a:srgbClr val="FFFFFF"/>
              </a:solidFill>
              <a:latin typeface="Speak Pro" panose="020F0502020204030204"/>
              <a:ea typeface="+mn-ea"/>
              <a:cs typeface="+mn-cs"/>
            </a:rPr>
            <a:t>Norma</a:t>
          </a:r>
          <a:r>
            <a:rPr lang="en-US" sz="1500" b="1" i="0" kern="1200" dirty="0"/>
            <a:t>—For some of the research questions: conduct exploratory data </a:t>
          </a:r>
          <a:br>
            <a:rPr lang="en-US" sz="1500" b="1" kern="1200" dirty="0"/>
          </a:br>
          <a:r>
            <a:rPr lang="en-US" sz="1500" b="1" i="0" kern="1200" dirty="0"/>
            <a:t>analyses with Pandas, data visualizations (Pandas and/or matplotlib), </a:t>
          </a:r>
          <a:br>
            <a:rPr lang="en-US" sz="1500" b="1" kern="1200" dirty="0"/>
          </a:br>
          <a:r>
            <a:rPr lang="en-US" sz="1500" b="1" i="0" kern="1200" dirty="0"/>
            <a:t>assemble PowerPoint and add visuals</a:t>
          </a:r>
          <a:endParaRPr lang="en-US" sz="1500" b="1" kern="1200" dirty="0"/>
        </a:p>
      </dsp:txBody>
      <dsp:txXfrm>
        <a:off x="6773703" y="3160"/>
        <a:ext cx="2907506" cy="1744503"/>
      </dsp:txXfrm>
    </dsp:sp>
    <dsp:sp modelId="{09AD2D01-3493-4764-A63B-FCB5972B4814}">
      <dsp:nvSpPr>
        <dsp:cNvPr id="0" name=""/>
        <dsp:cNvSpPr/>
      </dsp:nvSpPr>
      <dsp:spPr>
        <a:xfrm>
          <a:off x="1976318" y="2038415"/>
          <a:ext cx="2907506" cy="174450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i="0" kern="1200" dirty="0">
              <a:solidFill>
                <a:srgbClr val="FFFFFF"/>
              </a:solidFill>
              <a:latin typeface="Speak Pro" panose="020F0502020204030204"/>
              <a:ea typeface="+mn-ea"/>
              <a:cs typeface="+mn-cs"/>
            </a:rPr>
            <a:t>Kristen—</a:t>
          </a:r>
          <a:r>
            <a:rPr lang="en-US" sz="1500" b="1" i="0" kern="1200" dirty="0"/>
            <a:t> For some of the research questions: conduct exploratory data </a:t>
          </a:r>
          <a:br>
            <a:rPr lang="en-US" sz="1500" b="1" kern="1200" dirty="0"/>
          </a:br>
          <a:r>
            <a:rPr lang="en-US" sz="1500" b="1" i="0" kern="1200" dirty="0"/>
            <a:t>analyses with Pandas, data visualizations (Pandas and/or matplotlib), assist </a:t>
          </a:r>
          <a:br>
            <a:rPr lang="en-US" sz="1500" b="1" kern="1200" dirty="0"/>
          </a:br>
          <a:r>
            <a:rPr lang="en-US" sz="1500" b="1" i="0" kern="1200" dirty="0"/>
            <a:t>with PowerPoint and add visuals, assist with summary</a:t>
          </a:r>
          <a:endParaRPr lang="en-US" sz="1500" b="1" kern="1200" dirty="0"/>
        </a:p>
      </dsp:txBody>
      <dsp:txXfrm>
        <a:off x="1976318" y="2038415"/>
        <a:ext cx="2907506" cy="1744503"/>
      </dsp:txXfrm>
    </dsp:sp>
    <dsp:sp modelId="{F5A966E8-5AD1-47BF-856F-7F27BDE72F31}">
      <dsp:nvSpPr>
        <dsp:cNvPr id="0" name=""/>
        <dsp:cNvSpPr/>
      </dsp:nvSpPr>
      <dsp:spPr>
        <a:xfrm>
          <a:off x="5174575" y="2038415"/>
          <a:ext cx="2907506" cy="174450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i="0" kern="1200" dirty="0" err="1">
              <a:solidFill>
                <a:srgbClr val="FFFFFF"/>
              </a:solidFill>
              <a:latin typeface="Speak Pro" panose="020F0502020204030204"/>
              <a:ea typeface="+mn-ea"/>
              <a:cs typeface="+mn-cs"/>
            </a:rPr>
            <a:t>Swapnali</a:t>
          </a:r>
          <a:r>
            <a:rPr lang="en-US" sz="2000" b="1" i="0" kern="1200" dirty="0">
              <a:solidFill>
                <a:srgbClr val="FFFFFF"/>
              </a:solidFill>
              <a:latin typeface="Speak Pro" panose="020F0502020204030204"/>
              <a:ea typeface="+mn-ea"/>
              <a:cs typeface="+mn-cs"/>
            </a:rPr>
            <a:t>—</a:t>
          </a:r>
          <a:r>
            <a:rPr lang="en-US" sz="1700" b="1" i="0" kern="1200" dirty="0"/>
            <a:t> For some research questions: conduct exploratory data analyses </a:t>
          </a:r>
          <a:br>
            <a:rPr lang="en-US" sz="1700" b="1" kern="1200" dirty="0"/>
          </a:br>
          <a:r>
            <a:rPr lang="en-US" sz="1700" b="1" i="0" kern="1200" dirty="0"/>
            <a:t>with Pandas, data visualizations (Pandas and/or matplotlib), assist with </a:t>
          </a:r>
          <a:br>
            <a:rPr lang="en-US" sz="1700" b="1" kern="1200" dirty="0"/>
          </a:br>
          <a:r>
            <a:rPr lang="en-US" sz="1700" b="1" i="0" kern="1200" dirty="0"/>
            <a:t>reviewing PPT and summary</a:t>
          </a:r>
          <a:endParaRPr lang="en-US" sz="1700" b="1" kern="1200" dirty="0"/>
        </a:p>
      </dsp:txBody>
      <dsp:txXfrm>
        <a:off x="5174575" y="2038415"/>
        <a:ext cx="2907506" cy="174450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2/8/2022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72932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2/8/2022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89807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2/8/2022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23314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2/8/2022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76118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2/8/2022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28083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2/8/2022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17711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2/8/2022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07016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2/8/2022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13020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2/8/2022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8826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2/8/2022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60147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6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F452A527-3631-41ED-858D-3777A7D149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peak Pro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30000" y="639097"/>
            <a:ext cx="4813072" cy="3494791"/>
          </a:xfrm>
        </p:spPr>
        <p:txBody>
          <a:bodyPr>
            <a:normAutofit/>
          </a:bodyPr>
          <a:lstStyle/>
          <a:p>
            <a:r>
              <a:rPr lang="en-US" sz="4400" b="0" i="0" dirty="0">
                <a:effectLst/>
                <a:latin typeface="Arial" panose="020B0604020202020204" pitchFamily="34" charset="0"/>
              </a:rPr>
              <a:t>Helping You Reach Out to Your Book Loving Customers Better</a:t>
            </a:r>
            <a:endParaRPr lang="en-US" sz="4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29999" y="4455621"/>
            <a:ext cx="4829101" cy="1238616"/>
          </a:xfrm>
        </p:spPr>
        <p:txBody>
          <a:bodyPr>
            <a:normAutofit/>
          </a:bodyPr>
          <a:lstStyle/>
          <a:p>
            <a:r>
              <a:rPr lang="en-US" dirty="0"/>
              <a:t>PROJECT - 01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40CBE3-3F91-419A-A649-32AB388ECA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10"/>
            <a:ext cx="6096000" cy="6857990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28A9C89-B313-458F-9C85-515930A51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805053" y="4294754"/>
            <a:ext cx="43891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59158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5A6F23-1FFB-4873-BCEE-E662317F4D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>
              <a:spcAft>
                <a:spcPts val="0"/>
              </a:spcAft>
            </a:pPr>
            <a:r>
              <a:rPr lang="en-US" sz="4300" b="1" dirty="0">
                <a:solidFill>
                  <a:srgbClr val="000000"/>
                </a:solidFill>
                <a:latin typeface="Arial" panose="020B0604020202020204" pitchFamily="34" charset="0"/>
              </a:rPr>
              <a:t>Who are the top 10 authors with the most best-selling books in all categories?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3D1E95-1C27-4D9C-B33A-C82243D7E6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Danielle Steel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Debbie Macomber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David Baldacci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Kristin Hannah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Nora Roberts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James Patterson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John Grisham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Nicholas Sparks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Patricia Cromwell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992D2F-8D68-4D3F-AA02-0B4509C599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2285" y="1897294"/>
            <a:ext cx="3002435" cy="16808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6F8D537-C4F7-4E09-A091-B3D97EA9E2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1788" y="2108201"/>
            <a:ext cx="2718478" cy="150684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66B4969-7792-4667-98CF-B0B32664A6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7950" y="4497010"/>
            <a:ext cx="2750367" cy="15068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ABB6D7B-5D1B-4FA9-B0F0-DE8D1DFB29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10456" y="3802578"/>
            <a:ext cx="3848044" cy="1849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8309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87DF69-2995-472B-B895-9ACEFD55AB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519" y="990259"/>
            <a:ext cx="10478962" cy="4877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0965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AB6E427-3F73-4C06-A5D5-AE52C3883B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C9BDAA-0390-4B39-9B5C-BC95E5120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9919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CEC9C3-0831-4DB7-819E-4E3946419D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6"/>
            <a:ext cx="3084844" cy="1961086"/>
          </a:xfrm>
        </p:spPr>
        <p:txBody>
          <a:bodyPr>
            <a:normAutofit/>
          </a:bodyPr>
          <a:lstStyle/>
          <a:p>
            <a:r>
              <a:rPr lang="en-US" sz="3400" b="1" dirty="0">
                <a:solidFill>
                  <a:srgbClr val="FFFFFF"/>
                </a:solidFill>
                <a:latin typeface="Arial" panose="020B0604020202020204" pitchFamily="34" charset="0"/>
              </a:rPr>
              <a:t>Which books are the top ten most popular overall?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04A321A-A039-4720-87B4-66A4210E0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1752" y="2638787"/>
            <a:ext cx="27432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559F91-527B-4E5D-9D4F-4CC3092FF8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752" y="2799654"/>
            <a:ext cx="3005462" cy="3189665"/>
          </a:xfrm>
        </p:spPr>
        <p:txBody>
          <a:bodyPr>
            <a:normAutofit/>
          </a:bodyPr>
          <a:lstStyle/>
          <a:p>
            <a:pPr rtl="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b="0" i="0" u="none" strike="noStrike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“The Midnight LIbrary” by Matthew Haig</a:t>
            </a:r>
          </a:p>
          <a:p>
            <a:pPr rtl="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b="0" i="0" u="none" strike="noStrike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“The Four Winds” by Kristin Hannah</a:t>
            </a:r>
          </a:p>
          <a:p>
            <a:pPr rtl="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b="0" i="0" u="none" strike="noStrike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“The Girl on the Train” by Paula Hawkins</a:t>
            </a:r>
          </a:p>
          <a:p>
            <a:pPr rtl="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b="0" i="0" u="none" strike="noStrike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“The Last Thing He Told Me” by Laura Dave</a:t>
            </a:r>
          </a:p>
          <a:p>
            <a:pPr rtl="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b="0" i="0" u="none" strike="noStrike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“The Alchemist” by Paulo Coelho</a:t>
            </a:r>
          </a:p>
          <a:p>
            <a:pPr rtl="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b="0" i="0" u="none" strike="noStrike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“Gone Girl” by Gillian Flynn</a:t>
            </a:r>
          </a:p>
          <a:p>
            <a:pPr rtl="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b="0" i="0" u="none" strike="noStrike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“Educated” by Tara Westover</a:t>
            </a:r>
          </a:p>
          <a:p>
            <a:pPr rtl="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b="0" i="0" u="none" strike="noStrike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“It Ends WIth Use” by Colleen Hoover</a:t>
            </a:r>
          </a:p>
          <a:p>
            <a:pPr rtl="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b="0" i="0" u="none" strike="noStrike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“Fifty Shades of Gray” by E L James</a:t>
            </a:r>
          </a:p>
          <a:p>
            <a:pPr rtl="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b="0" i="0" u="none" strike="noStrike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“Sapiens” by Yuval Norah Harari</a:t>
            </a:r>
          </a:p>
          <a:p>
            <a:pPr>
              <a:lnSpc>
                <a:spcPct val="100000"/>
              </a:lnSpc>
            </a:pPr>
            <a:endParaRPr lang="en-US" sz="1400">
              <a:solidFill>
                <a:srgbClr val="FFFFF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C6FB99-B43C-4E8C-886F-BDDD959F1C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9935" y="836276"/>
            <a:ext cx="7713208" cy="4561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2906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19AE5B-9615-4BDE-A6D9-8E47490BC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63529"/>
            <a:ext cx="10058400" cy="1450757"/>
          </a:xfrm>
        </p:spPr>
        <p:txBody>
          <a:bodyPr>
            <a:norm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3900" b="1" dirty="0">
                <a:solidFill>
                  <a:srgbClr val="000000"/>
                </a:solidFill>
                <a:latin typeface="Arial" panose="020B0604020202020204" pitchFamily="34" charset="0"/>
              </a:rPr>
              <a:t>What are the Amazon ratings for the books ranked #1 on the NYT Bestseller list?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A7EE6D8-8583-4AD2-801F-A834746E5E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2183380"/>
            <a:ext cx="11742736" cy="4077720"/>
          </a:xfrm>
        </p:spPr>
      </p:pic>
    </p:spTree>
    <p:extLst>
      <p:ext uri="{BB962C8B-B14F-4D97-AF65-F5344CB8AC3E}">
        <p14:creationId xmlns:p14="http://schemas.microsoft.com/office/powerpoint/2010/main" val="35326566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4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C5373426-E26E-431D-959C-5DB96C0B6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7" y="1238442"/>
            <a:ext cx="3635926" cy="4355751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09725F-F6D3-4BFF-AB96-46D361223C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277" y="1237467"/>
            <a:ext cx="3214307" cy="3956831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>
              <a:spcAft>
                <a:spcPts val="0"/>
              </a:spcAft>
            </a:pPr>
            <a:r>
              <a:rPr lang="en-US" sz="2100" b="1" dirty="0">
                <a:solidFill>
                  <a:schemeClr val="bg1"/>
                </a:solidFill>
              </a:rPr>
              <a:t>Which books were rated most highly: printed or e-books on Amazon? Fiction or nonfiction?</a:t>
            </a:r>
            <a:br>
              <a:rPr lang="en-US" sz="2100" b="1" dirty="0">
                <a:solidFill>
                  <a:schemeClr val="bg1"/>
                </a:solidFill>
              </a:rPr>
            </a:br>
            <a:br>
              <a:rPr lang="en-US" sz="2100" b="1" dirty="0">
                <a:solidFill>
                  <a:schemeClr val="bg1"/>
                </a:solidFill>
              </a:rPr>
            </a:br>
            <a:r>
              <a:rPr lang="en-US" sz="2100" b="1" dirty="0">
                <a:solidFill>
                  <a:schemeClr val="bg1"/>
                </a:solidFill>
              </a:rPr>
              <a:t>NON-FICTION</a:t>
            </a:r>
            <a:br>
              <a:rPr lang="en-US" sz="2100" b="1" dirty="0">
                <a:solidFill>
                  <a:schemeClr val="bg1"/>
                </a:solidFill>
              </a:rPr>
            </a:br>
            <a:br>
              <a:rPr lang="en-US" sz="2100" b="1" dirty="0">
                <a:solidFill>
                  <a:schemeClr val="bg1"/>
                </a:solidFill>
              </a:rPr>
            </a:br>
            <a:r>
              <a:rPr lang="en-US" sz="2100" b="1" dirty="0">
                <a:solidFill>
                  <a:schemeClr val="bg1"/>
                </a:solidFill>
              </a:rPr>
              <a:t>Which books were rated most highly: printed or e-books on Amazon? Fiction or nonfiction?  </a:t>
            </a:r>
            <a:br>
              <a:rPr lang="en-US" sz="2100" b="1" dirty="0">
                <a:solidFill>
                  <a:schemeClr val="bg1"/>
                </a:solidFill>
              </a:rPr>
            </a:br>
            <a:br>
              <a:rPr lang="en-US" sz="2100" b="1" dirty="0">
                <a:solidFill>
                  <a:schemeClr val="bg1"/>
                </a:solidFill>
              </a:rPr>
            </a:br>
            <a:r>
              <a:rPr lang="en-US" sz="2100" b="1" dirty="0">
                <a:solidFill>
                  <a:schemeClr val="bg1"/>
                </a:solidFill>
              </a:rPr>
              <a:t>PRINTED</a:t>
            </a:r>
            <a:br>
              <a:rPr lang="en-US" sz="2100" b="1" dirty="0">
                <a:solidFill>
                  <a:schemeClr val="bg1"/>
                </a:solidFill>
              </a:rPr>
            </a:br>
            <a:br>
              <a:rPr lang="en-US" sz="2100" b="1" dirty="0">
                <a:solidFill>
                  <a:schemeClr val="bg1"/>
                </a:solidFill>
              </a:rPr>
            </a:br>
            <a:br>
              <a:rPr lang="en-US" sz="2100" b="1" dirty="0">
                <a:solidFill>
                  <a:schemeClr val="bg1"/>
                </a:solidFill>
              </a:rPr>
            </a:br>
            <a:endParaRPr lang="en-US" sz="2100" b="1" dirty="0">
              <a:solidFill>
                <a:schemeClr val="bg1"/>
              </a:solidFill>
            </a:endParaRP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96D07482-83A3-4451-943C-B46961082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06950" y="4508519"/>
            <a:ext cx="310896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8392E05-1D0C-4F21-8256-A86C6417F4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49157" y="2932175"/>
            <a:ext cx="3395120" cy="364757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2865455-BC5F-45C0-A9A0-AC304F127C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3232" y="342353"/>
            <a:ext cx="4438509" cy="3570738"/>
          </a:xfrm>
          <a:prstGeom prst="rect">
            <a:avLst/>
          </a:prstGeom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E239D8CC-16F4-4B2B-80F0-203C56D0D2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7905591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BA7A5-CC40-4187-AFDE-56971BC2D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3900" b="1" dirty="0">
                <a:solidFill>
                  <a:srgbClr val="000000"/>
                </a:solidFill>
                <a:latin typeface="Arial" panose="020B0604020202020204" pitchFamily="34" charset="0"/>
              </a:rPr>
              <a:t>Which type of book is more popular on Amazon: printed books or e-books?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502807E-8460-4D00-95E8-8F93B3A088B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80" y="2108200"/>
            <a:ext cx="9050101" cy="3760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33384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EABBF-0D74-45B7-A9FC-CD45967A9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b="1" dirty="0">
                <a:solidFill>
                  <a:srgbClr val="000000"/>
                </a:solidFill>
                <a:latin typeface="Arial" panose="020B0604020202020204" pitchFamily="34" charset="0"/>
              </a:rPr>
              <a:t>THANK YOU! </a:t>
            </a:r>
          </a:p>
        </p:txBody>
      </p:sp>
    </p:spTree>
    <p:extLst>
      <p:ext uri="{BB962C8B-B14F-4D97-AF65-F5344CB8AC3E}">
        <p14:creationId xmlns:p14="http://schemas.microsoft.com/office/powerpoint/2010/main" val="23494713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C43ABDB-B5D1-4C4F-B415-0552D16135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519" r="18149" b="2"/>
          <a:stretch/>
        </p:blipFill>
        <p:spPr>
          <a:xfrm>
            <a:off x="20" y="10"/>
            <a:ext cx="6095980" cy="68579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4589CDE-4762-4D34-B4BE-A95A9E7A60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483" r="13183" b="-1"/>
          <a:stretch/>
        </p:blipFill>
        <p:spPr>
          <a:xfrm>
            <a:off x="6096000" y="10"/>
            <a:ext cx="609600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036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BFF059E-7697-4D20-A20D-45A67C0891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628"/>
          <a:stretch/>
        </p:blipFill>
        <p:spPr>
          <a:xfrm>
            <a:off x="838199" y="557188"/>
            <a:ext cx="3462131" cy="57517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FED2539-B010-4543-8252-49793A92AF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832" r="33214" b="2"/>
          <a:stretch/>
        </p:blipFill>
        <p:spPr>
          <a:xfrm>
            <a:off x="4459582" y="557188"/>
            <a:ext cx="3295096" cy="575171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A77DF82-402C-4FEE-8C00-6E14E4D15F6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370" r="25018" b="-2"/>
          <a:stretch/>
        </p:blipFill>
        <p:spPr>
          <a:xfrm>
            <a:off x="7913930" y="557188"/>
            <a:ext cx="3439859" cy="575171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C9811D6-02F2-47E4-9072-AF6410923DF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5188" r="-1" b="19142"/>
          <a:stretch/>
        </p:blipFill>
        <p:spPr>
          <a:xfrm rot="19356827">
            <a:off x="848695" y="810076"/>
            <a:ext cx="2774072" cy="1980136"/>
          </a:xfrm>
          <a:prstGeom prst="rect">
            <a:avLst/>
          </a:prstGeom>
          <a:ln w="152400">
            <a:solidFill>
              <a:srgbClr val="FFFFFF"/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27845506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844E128-FF69-4E9F-8327-6B504B3C5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8" y="0"/>
            <a:ext cx="12191985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81F0E0-DE59-4D61-BA90-C27056D04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6783" y="516835"/>
            <a:ext cx="5977937" cy="1666501"/>
          </a:xfrm>
        </p:spPr>
        <p:txBody>
          <a:bodyPr>
            <a:normAutofit/>
          </a:bodyPr>
          <a:lstStyle/>
          <a:p>
            <a:r>
              <a:rPr lang="en-US" sz="4000" b="0" i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Group Members</a:t>
            </a:r>
            <a:endParaRPr lang="en-US" sz="400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AC9978-EB6D-4BE4-A304-E8FD4BA699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780" r="-2" b="13071"/>
          <a:stretch/>
        </p:blipFill>
        <p:spPr>
          <a:xfrm>
            <a:off x="20" y="10"/>
            <a:ext cx="4580077" cy="3383266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55CEADF-09EA-423C-8C45-F94AF44D5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00864" y="2353592"/>
            <a:ext cx="5669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3AA213D2-86DF-4ECD-B2C4-E0EC6FACFA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46" r="-2" b="-2"/>
          <a:stretch/>
        </p:blipFill>
        <p:spPr>
          <a:xfrm>
            <a:off x="20" y="3474720"/>
            <a:ext cx="4580077" cy="338328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0577F8-A557-4EBE-93EF-FE21A4E805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6784" y="2546224"/>
            <a:ext cx="5977938" cy="3342747"/>
          </a:xfrm>
        </p:spPr>
        <p:txBody>
          <a:bodyPr>
            <a:normAutofit/>
          </a:bodyPr>
          <a:lstStyle/>
          <a:p>
            <a:r>
              <a:rPr lang="en-US" sz="1800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Norma Espinosa</a:t>
            </a:r>
          </a:p>
          <a:p>
            <a:r>
              <a:rPr lang="en-US" sz="18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Laleh</a:t>
            </a:r>
            <a:r>
              <a:rPr lang="en-US" sz="1800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8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Safarzadeh</a:t>
            </a:r>
            <a:endParaRPr lang="en-US" sz="1800" b="0" i="0" dirty="0"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r>
              <a:rPr lang="en-US" sz="1800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Kristen Wilder </a:t>
            </a:r>
          </a:p>
          <a:p>
            <a:r>
              <a:rPr lang="en-US" sz="1800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Angele </a:t>
            </a:r>
            <a:r>
              <a:rPr lang="en-US" sz="18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Yazbec</a:t>
            </a:r>
            <a:endParaRPr lang="en-US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16603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E844E128-FF69-4E9F-8327-6B504B3C5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" y="0"/>
            <a:ext cx="12191985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B5C432-D81F-43B4-89C7-33AAB342A7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516835"/>
            <a:ext cx="2994815" cy="1666501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5400" b="0" i="0" dirty="0">
                <a:solidFill>
                  <a:schemeClr val="tx1"/>
                </a:solidFill>
                <a:effectLst/>
              </a:rPr>
              <a:t>Data to be used:</a:t>
            </a:r>
            <a:br>
              <a:rPr lang="en-US" sz="5400" dirty="0">
                <a:solidFill>
                  <a:schemeClr val="tx1"/>
                </a:solidFill>
              </a:rPr>
            </a:br>
            <a:br>
              <a:rPr lang="en-US" sz="1000" b="0" i="0" dirty="0">
                <a:solidFill>
                  <a:schemeClr val="tx1"/>
                </a:solidFill>
                <a:effectLst/>
              </a:rPr>
            </a:br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055CEADF-09EA-423C-8C45-F94AF44D5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3686" y="2353592"/>
            <a:ext cx="283464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ontent Placeholder 26">
            <a:extLst>
              <a:ext uri="{FF2B5EF4-FFF2-40B4-BE49-F238E27FC236}">
                <a16:creationId xmlns:a16="http://schemas.microsoft.com/office/drawing/2014/main" id="{8D94D291-0508-47A2-A397-D89DDFEE54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3467" y="2297927"/>
            <a:ext cx="2994815" cy="4043237"/>
          </a:xfrm>
        </p:spPr>
        <p:txBody>
          <a:bodyPr vert="horz" lIns="0" tIns="45720" rIns="0" bIns="45720" rtlCol="0">
            <a:normAutofit/>
          </a:bodyPr>
          <a:lstStyle/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b="1" i="0" dirty="0">
                <a:solidFill>
                  <a:schemeClr val="tx1"/>
                </a:solidFill>
                <a:effectLst/>
              </a:rPr>
              <a:t>New York Times Books API</a:t>
            </a:r>
          </a:p>
          <a:p>
            <a:pPr marL="0" indent="0">
              <a:lnSpc>
                <a:spcPct val="100000"/>
              </a:lnSpc>
              <a:buNone/>
            </a:pPr>
            <a:br>
              <a:rPr lang="en-US" sz="1800" dirty="0">
                <a:solidFill>
                  <a:schemeClr val="tx1"/>
                </a:solidFill>
              </a:rPr>
            </a:br>
            <a:r>
              <a:rPr lang="en-US" sz="1800" dirty="0">
                <a:solidFill>
                  <a:schemeClr val="tx1"/>
                </a:solidFill>
              </a:rPr>
              <a:t>- </a:t>
            </a:r>
            <a:r>
              <a:rPr lang="en-US" sz="1800" b="0" i="0" dirty="0">
                <a:solidFill>
                  <a:schemeClr val="tx1"/>
                </a:solidFill>
                <a:effectLst/>
              </a:rPr>
              <a:t>Obtain bestsellers</a:t>
            </a:r>
            <a:br>
              <a:rPr lang="en-US" sz="1800" dirty="0">
                <a:solidFill>
                  <a:schemeClr val="tx1"/>
                </a:solidFill>
              </a:rPr>
            </a:br>
            <a:r>
              <a:rPr lang="en-US" sz="1800" dirty="0">
                <a:solidFill>
                  <a:schemeClr val="tx1"/>
                </a:solidFill>
              </a:rPr>
              <a:t> </a:t>
            </a:r>
            <a:endParaRPr lang="en-US" sz="1800" b="0" i="0" dirty="0">
              <a:solidFill>
                <a:schemeClr val="tx1"/>
              </a:solidFill>
              <a:effectLst/>
            </a:endParaRP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1"/>
                </a:solidFill>
              </a:rPr>
              <a:t>Rainforest API—Amazon Product API</a:t>
            </a:r>
          </a:p>
        </p:txBody>
      </p:sp>
      <p:pic>
        <p:nvPicPr>
          <p:cNvPr id="12" name="Picture 11" descr="Logo&#10;&#10;Description automatically generated">
            <a:extLst>
              <a:ext uri="{FF2B5EF4-FFF2-40B4-BE49-F238E27FC236}">
                <a16:creationId xmlns:a16="http://schemas.microsoft.com/office/drawing/2014/main" id="{F259DA84-6464-4ACD-A4BC-EC0BAADEA5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33" r="2" b="16688"/>
          <a:stretch/>
        </p:blipFill>
        <p:spPr>
          <a:xfrm rot="21600000">
            <a:off x="4059920" y="1"/>
            <a:ext cx="4016408" cy="3401058"/>
          </a:xfrm>
          <a:prstGeom prst="rect">
            <a:avLst/>
          </a:prstGeom>
        </p:spPr>
      </p:pic>
      <p:pic>
        <p:nvPicPr>
          <p:cNvPr id="6" name="Content Placeholder 5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A1308462-A32C-4655-BBF0-107D51A6170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/>
          <a:srcRect t="18027" r="-2" b="-2"/>
          <a:stretch/>
        </p:blipFill>
        <p:spPr>
          <a:xfrm>
            <a:off x="8175592" y="-1"/>
            <a:ext cx="4016408" cy="33832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41BDC30-3A69-4BC9-B651-6A52F5502DD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444" r="30851"/>
          <a:stretch/>
        </p:blipFill>
        <p:spPr>
          <a:xfrm rot="21600000">
            <a:off x="4059924" y="3474720"/>
            <a:ext cx="4021571" cy="3383280"/>
          </a:xfrm>
          <a:prstGeom prst="rect">
            <a:avLst/>
          </a:prstGeom>
        </p:spPr>
      </p:pic>
      <p:pic>
        <p:nvPicPr>
          <p:cNvPr id="10" name="Content Placeholder 9" descr="Graphical user interface, text, website&#10;&#10;Description automatically generated">
            <a:extLst>
              <a:ext uri="{FF2B5EF4-FFF2-40B4-BE49-F238E27FC236}">
                <a16:creationId xmlns:a16="http://schemas.microsoft.com/office/drawing/2014/main" id="{935F7E33-2634-4F4C-9F58-7350CE0E260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625" r="27614" b="-1"/>
          <a:stretch/>
        </p:blipFill>
        <p:spPr>
          <a:xfrm>
            <a:off x="8170428" y="3474720"/>
            <a:ext cx="4021571" cy="3383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2097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EB626-341E-475F-84B2-521F5059A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i="0" dirty="0">
                <a:effectLst/>
                <a:latin typeface="Arial" panose="020B0604020202020204" pitchFamily="34" charset="0"/>
              </a:rPr>
              <a:t>Research Questions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2D5F89-4BC4-4E12-8B16-12915FA94C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858481"/>
          </a:xfrm>
        </p:spPr>
        <p:txBody>
          <a:bodyPr>
            <a:normAutofit fontScale="85000" lnSpcReduction="20000"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Research Question 1: What are the top ten rated books and their authors?</a:t>
            </a:r>
          </a:p>
          <a:p>
            <a:pPr>
              <a:buFont typeface="Wingdings" panose="05000000000000000000" pitchFamily="2" charset="2"/>
              <a:buChar char="v"/>
            </a:pPr>
            <a:endParaRPr lang="en-US" sz="1800" b="1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Research Question 2: What is the average price for each book category?</a:t>
            </a:r>
          </a:p>
          <a:p>
            <a:pPr>
              <a:buFont typeface="Wingdings" panose="05000000000000000000" pitchFamily="2" charset="2"/>
              <a:buChar char="v"/>
            </a:pPr>
            <a:endParaRPr lang="en-US" sz="1800" b="1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Research Question 3: What is the average number of ratings for each book category?</a:t>
            </a:r>
          </a:p>
          <a:p>
            <a:pPr>
              <a:buFont typeface="Wingdings" panose="05000000000000000000" pitchFamily="2" charset="2"/>
              <a:buChar char="v"/>
            </a:pPr>
            <a:endParaRPr lang="en-US" sz="1800" b="1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Research Question 4: Who are the top 10 authors with the most best-selling books in all categories</a:t>
            </a:r>
            <a:endParaRPr lang="en-US" i="1" dirty="0">
              <a:latin typeface="Arial" panose="020B0604020202020204" pitchFamily="34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EEDC6D-C1C8-4B38-81D9-9EDF235C7BE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pPr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Research Question 5: Which books are the top ten most popular overall?</a:t>
            </a:r>
            <a:endParaRPr lang="en-US" sz="2000" b="0" dirty="0">
              <a:effectLst/>
            </a:endParaRPr>
          </a:p>
          <a:p>
            <a:pPr marL="0" indent="0">
              <a:buNone/>
            </a:pPr>
            <a:endParaRPr lang="en-US" sz="2100" dirty="0"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Research Question 6: What are the Amazon ratings for the books ranked #1 on the NYT Bestseller list?</a:t>
            </a:r>
            <a:br>
              <a:rPr lang="en-US" sz="2000" dirty="0"/>
            </a:br>
            <a:endParaRPr lang="en-US" sz="2100" dirty="0"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Research Question 7: Which books were rated most highly: printed or e-books on Amazon? Fiction or nonfiction?</a:t>
            </a:r>
            <a:endParaRPr lang="en-US" sz="2000" b="0" dirty="0">
              <a:effectLst/>
            </a:endParaRPr>
          </a:p>
          <a:p>
            <a:pPr marL="0" indent="0">
              <a:buNone/>
            </a:pPr>
            <a:endParaRPr lang="en-US" sz="2100" dirty="0"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Research Question 8  Which type of book is more popular on Amazon: printed books or e-books?</a:t>
            </a:r>
            <a:endParaRPr lang="en-US" sz="1600" b="0" dirty="0">
              <a:effectLst/>
            </a:endParaRPr>
          </a:p>
          <a:p>
            <a:endParaRPr lang="en-US" sz="1900" i="1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12627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35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49" name="Straight Connector 37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39">
            <a:extLst>
              <a:ext uri="{FF2B5EF4-FFF2-40B4-BE49-F238E27FC236}">
                <a16:creationId xmlns:a16="http://schemas.microsoft.com/office/drawing/2014/main" id="{E844E128-FF69-4E9F-8327-6B504B3C5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" y="0"/>
            <a:ext cx="1219198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5EA1B2-D300-40E6-92BA-49A29F6BF4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516835"/>
            <a:ext cx="3448259" cy="84592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b="1" i="0" dirty="0">
                <a:solidFill>
                  <a:srgbClr val="FFFFFF"/>
                </a:solidFill>
                <a:effectLst/>
              </a:rPr>
              <a:t>Task Outline</a:t>
            </a:r>
            <a:endParaRPr lang="en-US" sz="4800" dirty="0">
              <a:solidFill>
                <a:srgbClr val="FFFFFF"/>
              </a:solidFill>
            </a:endParaRPr>
          </a:p>
        </p:txBody>
      </p:sp>
      <p:cxnSp>
        <p:nvCxnSpPr>
          <p:cNvPr id="51" name="Straight Connector 41">
            <a:extLst>
              <a:ext uri="{FF2B5EF4-FFF2-40B4-BE49-F238E27FC236}">
                <a16:creationId xmlns:a16="http://schemas.microsoft.com/office/drawing/2014/main" id="{055CEADF-09EA-423C-8C45-F94AF44D5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3686" y="2353592"/>
            <a:ext cx="329184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A5095E-214F-414B-B68A-5A8F6A9E5E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7819" y="1592826"/>
            <a:ext cx="3963907" cy="5093923"/>
          </a:xfrm>
        </p:spPr>
        <p:txBody>
          <a:bodyPr vert="horz" lIns="0" tIns="45720" rIns="0" bIns="45720" rtlCol="0">
            <a:noAutofit/>
          </a:bodyPr>
          <a:lstStyle/>
          <a:p>
            <a:pPr>
              <a:lnSpc>
                <a:spcPct val="90000"/>
              </a:lnSpc>
              <a:buFont typeface="Calibri" panose="020F0502020204030204" pitchFamily="34" charset="0"/>
              <a:buChar char="Ø"/>
            </a:pPr>
            <a:r>
              <a:rPr lang="en-US" sz="2400" b="0" i="0" dirty="0">
                <a:solidFill>
                  <a:srgbClr val="FFFFFF"/>
                </a:solidFill>
                <a:effectLst/>
              </a:rPr>
              <a:t>Task 1: Mine data from New York Times Book API, clean data, create csv</a:t>
            </a:r>
          </a:p>
          <a:p>
            <a:pPr>
              <a:lnSpc>
                <a:spcPct val="90000"/>
              </a:lnSpc>
              <a:buFont typeface="Calibri" panose="020F0502020204030204" pitchFamily="34" charset="0"/>
              <a:buChar char="Ø"/>
            </a:pPr>
            <a:r>
              <a:rPr lang="en-US" sz="2400" b="0" i="0" dirty="0">
                <a:solidFill>
                  <a:srgbClr val="FFFFFF"/>
                </a:solidFill>
                <a:effectLst/>
              </a:rPr>
              <a:t>Task 2: Mine data from Rainforest API, clean data, add to csv</a:t>
            </a:r>
          </a:p>
          <a:p>
            <a:pPr>
              <a:lnSpc>
                <a:spcPct val="90000"/>
              </a:lnSpc>
              <a:buFont typeface="Calibri" panose="020F0502020204030204" pitchFamily="34" charset="0"/>
              <a:buChar char="Ø"/>
            </a:pPr>
            <a:r>
              <a:rPr lang="en-US" sz="2400" b="0" i="0" dirty="0">
                <a:solidFill>
                  <a:srgbClr val="FFFFFF"/>
                </a:solidFill>
                <a:effectLst/>
              </a:rPr>
              <a:t>Task 3: Exploratory data analysis</a:t>
            </a:r>
          </a:p>
          <a:p>
            <a:pPr>
              <a:lnSpc>
                <a:spcPct val="90000"/>
              </a:lnSpc>
              <a:buFont typeface="Calibri" panose="020F0502020204030204" pitchFamily="34" charset="0"/>
              <a:buChar char="Ø"/>
            </a:pPr>
            <a:r>
              <a:rPr lang="en-US" sz="2400" b="0" i="0" dirty="0">
                <a:solidFill>
                  <a:srgbClr val="FFFFFF"/>
                </a:solidFill>
                <a:effectLst/>
              </a:rPr>
              <a:t>Task 4: Visualizations</a:t>
            </a:r>
          </a:p>
          <a:p>
            <a:pPr>
              <a:lnSpc>
                <a:spcPct val="90000"/>
              </a:lnSpc>
              <a:buFont typeface="Calibri" panose="020F0502020204030204" pitchFamily="34" charset="0"/>
              <a:buChar char="Ø"/>
            </a:pPr>
            <a:r>
              <a:rPr lang="en-US" sz="2400" b="0" i="0" dirty="0">
                <a:solidFill>
                  <a:srgbClr val="FFFFFF"/>
                </a:solidFill>
                <a:effectLst/>
              </a:rPr>
              <a:t>Presentation/PowerPoint</a:t>
            </a:r>
          </a:p>
          <a:p>
            <a:pPr>
              <a:lnSpc>
                <a:spcPct val="90000"/>
              </a:lnSpc>
              <a:buFont typeface="Calibri" panose="020F0502020204030204" pitchFamily="34" charset="0"/>
              <a:buChar char="Ø"/>
            </a:pPr>
            <a:r>
              <a:rPr lang="en-US" sz="2400" b="0" i="0" dirty="0">
                <a:solidFill>
                  <a:srgbClr val="FFFFFF"/>
                </a:solidFill>
                <a:effectLst/>
              </a:rPr>
              <a:t>Write-Up Summarizing Finding</a:t>
            </a:r>
            <a:endParaRPr lang="en-US" sz="2400" dirty="0">
              <a:solidFill>
                <a:srgbClr val="FFFFF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799D3A-7282-434D-9556-00DE27B80D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149" r="22444" b="-1"/>
          <a:stretch/>
        </p:blipFill>
        <p:spPr>
          <a:xfrm>
            <a:off x="4654296" y="10"/>
            <a:ext cx="7537703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7721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6000"/>
                <a:shade val="99000"/>
                <a:satMod val="140000"/>
              </a:schemeClr>
            </a:gs>
            <a:gs pos="65000">
              <a:schemeClr val="bg1">
                <a:tint val="100000"/>
                <a:shade val="80000"/>
                <a:satMod val="130000"/>
              </a:schemeClr>
            </a:gs>
            <a:gs pos="100000">
              <a:schemeClr val="bg1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F6F1E82-F603-49E4-9641-09EEA984A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D74ABF-4391-4222-92A0-9A021F5438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 b="0" i="0" dirty="0">
                <a:effectLst/>
                <a:latin typeface="Arial" panose="020B0604020202020204" pitchFamily="34" charset="0"/>
              </a:rPr>
              <a:t>Task Division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81CFD00-FC30-4AFB-A61F-3127B2C90F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9D1595AB-90F6-488F-B5E3-F8CFCC8FAA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1783899-2EDD-4355-A480-C672F023BBE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37903215"/>
              </p:ext>
            </p:extLst>
          </p:nvPr>
        </p:nvGraphicFramePr>
        <p:xfrm>
          <a:off x="1096963" y="2098515"/>
          <a:ext cx="10058400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967360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DAA590-9EC4-4781-A7D8-B8CFFA14D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sz="4800" b="1" dirty="0">
                <a:solidFill>
                  <a:srgbClr val="E88B33"/>
                </a:solidFill>
                <a:latin typeface="Arial" panose="020B0604020202020204" pitchFamily="34" charset="0"/>
              </a:rPr>
            </a:br>
            <a:br>
              <a:rPr lang="en-US" sz="4800" b="1" dirty="0">
                <a:solidFill>
                  <a:srgbClr val="E88B33"/>
                </a:solidFill>
                <a:latin typeface="Arial" panose="020B0604020202020204" pitchFamily="34" charset="0"/>
              </a:rPr>
            </a:br>
            <a:br>
              <a:rPr lang="en-US" sz="4800" b="1" dirty="0">
                <a:solidFill>
                  <a:srgbClr val="E88B33"/>
                </a:solidFill>
                <a:latin typeface="Arial" panose="020B0604020202020204" pitchFamily="34" charset="0"/>
              </a:rPr>
            </a:br>
            <a:br>
              <a:rPr lang="en-US" sz="4800" b="1" dirty="0">
                <a:solidFill>
                  <a:srgbClr val="E88B33"/>
                </a:solidFill>
                <a:latin typeface="Arial" panose="020B0604020202020204" pitchFamily="34" charset="0"/>
              </a:rPr>
            </a:br>
            <a:br>
              <a:rPr lang="en-US" sz="4800" b="1" dirty="0">
                <a:solidFill>
                  <a:srgbClr val="E88B33"/>
                </a:solidFill>
                <a:latin typeface="Arial" panose="020B0604020202020204" pitchFamily="34" charset="0"/>
              </a:rPr>
            </a:br>
            <a:br>
              <a:rPr lang="en-US" sz="4800" b="1" dirty="0">
                <a:solidFill>
                  <a:srgbClr val="E88B33"/>
                </a:solidFill>
                <a:latin typeface="Arial" panose="020B0604020202020204" pitchFamily="34" charset="0"/>
              </a:rPr>
            </a:br>
            <a:br>
              <a:rPr lang="en-US" sz="2000" b="0" dirty="0">
                <a:effectLst/>
              </a:rPr>
            </a:br>
            <a:br>
              <a:rPr lang="en-US" sz="2000" dirty="0"/>
            </a:br>
            <a:r>
              <a:rPr lang="en-US" sz="4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What are the top ten rated books and their authors? 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FE5A79B-30FA-45D4-9810-D438F32E9E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2539" y="2719454"/>
            <a:ext cx="1357047" cy="20308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BD0F1DF-C63F-472F-B4FB-4D6EB0F3B8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1316" y="1356052"/>
            <a:ext cx="1469736" cy="228773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F1CCA6B-9AFC-42D6-9795-210FB9AF83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2512" y="3838202"/>
            <a:ext cx="1273708" cy="203089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392BE4E-DF7D-4269-B00F-458FEAFB38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14439" y="4132692"/>
            <a:ext cx="1469737" cy="222530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BCE5E1F-A629-4EAB-91E7-E20A788463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9340" y="4754044"/>
            <a:ext cx="1260084" cy="1873400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5299AC-572D-403C-81CE-B1DE563046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 top ten books rated books on Amazon (having ratings of 4.9 or 5) are:</a:t>
            </a:r>
            <a:endParaRPr lang="en-US" b="0" dirty="0">
              <a:effectLst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“The Quiet” by Susan Cain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“The Bomber Mafia” by Malcolm Gladwell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“Project Hail Mary” by Andy Weir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“Rock Paper Scissors” by Alice Feeney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“Red-Handed” by Peter Schweizer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“American Marxism” by Mark R. Levin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“A Dog’s Purpose” by W Bruce Cameron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“Sum It Up” by Pat Head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Summitt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with Sally Jenkins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“Immune” by Philipp Dettmer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“This Bright Future” by Bob Hall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84846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7226A-EE1F-4238-B622-B6800484C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300" b="1" dirty="0">
                <a:solidFill>
                  <a:srgbClr val="000000"/>
                </a:solidFill>
                <a:latin typeface="Arial" panose="020B0604020202020204" pitchFamily="34" charset="0"/>
              </a:rPr>
              <a:t>What is the average price for each book category?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4C990E2-F24B-46AE-BFDE-6527E63D63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5925" r="27193" b="2"/>
          <a:stretch/>
        </p:blipFill>
        <p:spPr>
          <a:xfrm>
            <a:off x="9428003" y="1011982"/>
            <a:ext cx="1666717" cy="242332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8E605C1-1DFE-4A87-ACDE-86EB03E224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865" r="3106" b="3"/>
          <a:stretch/>
        </p:blipFill>
        <p:spPr>
          <a:xfrm>
            <a:off x="349931" y="1223277"/>
            <a:ext cx="1372778" cy="15546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415E3DE-9752-475B-943D-4BD7EE0C24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956" y="3081251"/>
            <a:ext cx="10514087" cy="2818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6905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44A37DD3-1B84-4776-94E1-C0AAA5C0F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4" y="0"/>
            <a:ext cx="12188726" cy="68589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B4FB531-34DA-4777-9BD5-5B885DC38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15076"/>
            <a:ext cx="12188952" cy="1942924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C8FEEC-C136-4E1F-845E-AB9C1CAA5B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675" y="5120639"/>
            <a:ext cx="7137263" cy="1624290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r">
              <a:spcAft>
                <a:spcPts val="200"/>
              </a:spcAft>
            </a:pPr>
            <a:br>
              <a:rPr lang="en-US" sz="4100" b="1" i="0" u="none" strike="noStrike" dirty="0">
                <a:solidFill>
                  <a:srgbClr val="FFFFFF"/>
                </a:solidFill>
                <a:effectLst/>
              </a:rPr>
            </a:br>
            <a:r>
              <a:rPr lang="en-US" sz="4100" b="1" dirty="0">
                <a:solidFill>
                  <a:srgbClr val="FFFFFF"/>
                </a:solidFill>
              </a:rPr>
              <a:t>What is the average number of ratings for each book category?</a:t>
            </a:r>
            <a:endParaRPr lang="en-US" sz="4100" dirty="0">
              <a:solidFill>
                <a:srgbClr val="FFFFFF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8476E88-3A66-43B2-994B-68A4096ED0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483" r="13183" b="-1"/>
          <a:stretch/>
        </p:blipFill>
        <p:spPr>
          <a:xfrm>
            <a:off x="9148239" y="3754386"/>
            <a:ext cx="2397754" cy="269746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0898D34-F2F8-4380-945D-985BCBFC08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519" r="18149" b="2"/>
          <a:stretch/>
        </p:blipFill>
        <p:spPr>
          <a:xfrm>
            <a:off x="8865702" y="191778"/>
            <a:ext cx="2524507" cy="2840069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5B557D3-D7B4-404B-84A1-9BD182BE5B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16200000">
            <a:off x="7532813" y="5760720"/>
            <a:ext cx="118872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16E08EF9-30A8-4313-9D77-EEF9E10AA6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145" y="0"/>
            <a:ext cx="8701673" cy="5496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888151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VTI">
  <a:themeElements>
    <a:clrScheme name="">
      <a:dk1>
        <a:srgbClr val="000000"/>
      </a:dk1>
      <a:lt1>
        <a:srgbClr val="FFFFFF"/>
      </a:lt1>
      <a:dk2>
        <a:srgbClr val="243541"/>
      </a:dk2>
      <a:lt2>
        <a:srgbClr val="E2E5E8"/>
      </a:lt2>
      <a:accent1>
        <a:srgbClr val="E88B33"/>
      </a:accent1>
      <a:accent2>
        <a:srgbClr val="AEA33A"/>
      </a:accent2>
      <a:accent3>
        <a:srgbClr val="8CAB4A"/>
      </a:accent3>
      <a:accent4>
        <a:srgbClr val="57B636"/>
      </a:accent4>
      <a:accent5>
        <a:srgbClr val="2EBA43"/>
      </a:accent5>
      <a:accent6>
        <a:srgbClr val="33B67D"/>
      </a:accent6>
      <a:hlink>
        <a:srgbClr val="5F84A8"/>
      </a:hlink>
      <a:folHlink>
        <a:srgbClr val="7F7F7F"/>
      </a:folHlink>
    </a:clrScheme>
    <a:fontScheme name="Retrospect">
      <a:majorFont>
        <a:latin typeface="Georgia Pro Cond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Speak Pro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Override1.xml><?xml version="1.0" encoding="utf-8"?>
<a:themeOverride xmlns:a="http://schemas.openxmlformats.org/drawingml/2006/main">
  <a:clrScheme name="Custom 40">
    <a:dk1>
      <a:sysClr val="windowText" lastClr="000000"/>
    </a:dk1>
    <a:lt1>
      <a:sysClr val="window" lastClr="FFFFFF"/>
    </a:lt1>
    <a:dk2>
      <a:srgbClr val="545D57"/>
    </a:dk2>
    <a:lt2>
      <a:srgbClr val="EBEBE8"/>
    </a:lt2>
    <a:accent1>
      <a:srgbClr val="579858"/>
    </a:accent1>
    <a:accent2>
      <a:srgbClr val="ED583E"/>
    </a:accent2>
    <a:accent3>
      <a:srgbClr val="D3BA59"/>
    </a:accent3>
    <a:accent4>
      <a:srgbClr val="4C94AC"/>
    </a:accent4>
    <a:accent5>
      <a:srgbClr val="A09E84"/>
    </a:accent5>
    <a:accent6>
      <a:srgbClr val="FC7D4A"/>
    </a:accent6>
    <a:hlink>
      <a:srgbClr val="04A2DA"/>
    </a:hlink>
    <a:folHlink>
      <a:srgbClr val="808080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1F006B4-A9E1-4F39-85C8-FB836F91934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F3CD65D-61A5-43C9-A837-6EC73C7DA8AB}">
  <ds:schemaRefs>
    <ds:schemaRef ds:uri="16c05727-aa75-4e4a-9b5f-8a80a1165891"/>
    <ds:schemaRef ds:uri="71af3243-3dd4-4a8d-8c0d-dd76da1f02a5"/>
    <ds:schemaRef ds:uri="http://purl.org/dc/dcmitype/"/>
    <ds:schemaRef ds:uri="http://purl.org/dc/elements/1.1/"/>
    <ds:schemaRef ds:uri="http://schemas.microsoft.com/office/infopath/2007/PartnerControls"/>
    <ds:schemaRef ds:uri="http://schemas.microsoft.com/office/2006/metadata/properties"/>
    <ds:schemaRef ds:uri="http://www.w3.org/XML/1998/namespace"/>
    <ds:schemaRef ds:uri="http://schemas.microsoft.com/office/2006/documentManagement/types"/>
    <ds:schemaRef ds:uri="http://schemas.openxmlformats.org/package/2006/metadata/core-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16377351-63A1-4C2E-8C9A-66CDD70F16A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{A8A0E733-3AD0-4534-B81A-B9507137008F}tf11437505_win32</Template>
  <TotalTime>2565</TotalTime>
  <Words>738</Words>
  <Application>Microsoft Office PowerPoint</Application>
  <PresentationFormat>Widescreen</PresentationFormat>
  <Paragraphs>77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Calibri</vt:lpstr>
      <vt:lpstr>Georgia Pro Cond Light</vt:lpstr>
      <vt:lpstr>Speak Pro</vt:lpstr>
      <vt:lpstr>Wingdings</vt:lpstr>
      <vt:lpstr>RetrospectVTI</vt:lpstr>
      <vt:lpstr>Helping You Reach Out to Your Book Loving Customers Better</vt:lpstr>
      <vt:lpstr>Group Members</vt:lpstr>
      <vt:lpstr>Data to be used:  </vt:lpstr>
      <vt:lpstr>Research Questions </vt:lpstr>
      <vt:lpstr>Task Outline</vt:lpstr>
      <vt:lpstr>Task Division</vt:lpstr>
      <vt:lpstr>        What are the top ten rated books and their authors? </vt:lpstr>
      <vt:lpstr>What is the average price for each book category?</vt:lpstr>
      <vt:lpstr> What is the average number of ratings for each book category?</vt:lpstr>
      <vt:lpstr>Who are the top 10 authors with the most best-selling books in all categories?</vt:lpstr>
      <vt:lpstr>PowerPoint Presentation</vt:lpstr>
      <vt:lpstr>Which books are the top ten most popular overall?</vt:lpstr>
      <vt:lpstr>What are the Amazon ratings for the books ranked #1 on the NYT Bestseller list?</vt:lpstr>
      <vt:lpstr>Which books were rated most highly: printed or e-books on Amazon? Fiction or nonfiction?  NON-FICTION  Which books were rated most highly: printed or e-books on Amazon? Fiction or nonfiction?    PRINTED   </vt:lpstr>
      <vt:lpstr>Which type of book is more popular on Amazon: printed books or e-books?</vt:lpstr>
      <vt:lpstr>THANK YOU! 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Helping You Reach Out to Your Book Loving Customers Better</dc:title>
  <dc:creator>Norma Espinosa</dc:creator>
  <cp:lastModifiedBy>Norma Espinosa</cp:lastModifiedBy>
  <cp:revision>9</cp:revision>
  <dcterms:created xsi:type="dcterms:W3CDTF">2022-02-03T02:32:00Z</dcterms:created>
  <dcterms:modified xsi:type="dcterms:W3CDTF">2022-02-08T23:30:15Z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